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Montserrat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5bcfa04588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5bcfa04588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5bcfa04588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5bcfa04588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5bcfa04588_0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5bcfa04588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5bcfa04588_0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5bcfa04588_0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5bcfa04588_0_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5bcfa04588_0_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5bcfa04588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5bcfa04588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5bcfa04588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5bcfa04588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5bcfa04588_0_6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5bcfa04588_0_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bcfa04588_0_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5bcfa04588_0_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5bcfa04588_0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5bcfa04588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bcfa04588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5bcfa04588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bcfa04588_0_6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5bcfa04588_0_6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5bcfa04588_0_6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5bcfa04588_0_6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5bcfa04588_0_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5bcfa04588_0_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5bcfa04588_0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5bcfa04588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5bcfa04588_0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5bcfa04588_0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5bcfa04588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5bcfa04588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5bcfa04588_0_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5bcfa04588_0_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5bcfa04588_0_6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5bcfa04588_0_6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5bcfa04588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5bcfa04588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bcfa04588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5bcfa04588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5bcfa04588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5bcfa04588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5bcfa04588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5bcfa04588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bcfa04588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bcfa04588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5bcfa04588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5bcfa04588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bcfa04588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bcfa04588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Survival Guide to WebSockets With Spring Boot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Stefan Balea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STOMP - Connecting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1481275" y="2706200"/>
            <a:ext cx="7038900" cy="17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if the server accepts the connection, it will respond with </a:t>
            </a:r>
            <a:r>
              <a:rPr b="1" lang="en">
                <a:solidFill>
                  <a:srgbClr val="00FF00"/>
                </a:solidFill>
              </a:rPr>
              <a:t>CONNECTED</a:t>
            </a:r>
            <a:r>
              <a:rPr b="1" lang="en"/>
              <a:t> </a:t>
            </a:r>
            <a:r>
              <a:rPr lang="en"/>
              <a:t>frame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646200" y="1549963"/>
            <a:ext cx="1851600" cy="91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CONNECT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accept-version:1.2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host:stomp.company.com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000"/>
            </a:br>
            <a:r>
              <a:rPr lang="en" sz="1000"/>
              <a:t>^@</a:t>
            </a:r>
            <a:endParaRPr sz="1000"/>
          </a:p>
        </p:txBody>
      </p:sp>
      <p:sp>
        <p:nvSpPr>
          <p:cNvPr id="200" name="Google Shape;200;p22"/>
          <p:cNvSpPr/>
          <p:nvPr/>
        </p:nvSpPr>
        <p:spPr>
          <a:xfrm>
            <a:off x="3646200" y="3418800"/>
            <a:ext cx="1851600" cy="91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CONNECTED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session:unique-value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server:Apache/1.3.9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^@</a:t>
            </a:r>
            <a:endParaRPr sz="1000"/>
          </a:p>
        </p:txBody>
      </p:sp>
      <p:sp>
        <p:nvSpPr>
          <p:cNvPr id="201" name="Google Shape;201;p22"/>
          <p:cNvSpPr txBox="1"/>
          <p:nvPr/>
        </p:nvSpPr>
        <p:spPr>
          <a:xfrm>
            <a:off x="1481275" y="1072975"/>
            <a:ext cx="6589800" cy="15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➔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client initiates the stream or TCP connection by sending a </a:t>
            </a:r>
            <a:r>
              <a:rPr b="1" lang="en" sz="13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CONNECT</a:t>
            </a: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frame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22"/>
          <p:cNvSpPr txBox="1"/>
          <p:nvPr/>
        </p:nvSpPr>
        <p:spPr>
          <a:xfrm>
            <a:off x="1705825" y="4478900"/>
            <a:ext cx="6589800" cy="4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Note: </a:t>
            </a:r>
            <a:r>
              <a:rPr i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heartbeat</a:t>
            </a:r>
            <a:r>
              <a:rPr i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information (using ‘heart-beat’ header) can be sent also by the client / server in order to check the </a:t>
            </a:r>
            <a:r>
              <a:rPr i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healthiness</a:t>
            </a:r>
            <a:r>
              <a:rPr i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of the connection</a:t>
            </a:r>
            <a:endParaRPr i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STOMP - Other Commands</a:t>
            </a:r>
            <a:endParaRPr/>
          </a:p>
        </p:txBody>
      </p:sp>
      <p:sp>
        <p:nvSpPr>
          <p:cNvPr id="208" name="Google Shape;208;p23"/>
          <p:cNvSpPr txBox="1"/>
          <p:nvPr>
            <p:ph idx="1" type="body"/>
          </p:nvPr>
        </p:nvSpPr>
        <p:spPr>
          <a:xfrm>
            <a:off x="1297500" y="1567550"/>
            <a:ext cx="7038900" cy="13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sent by the client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b="1" lang="en">
                <a:solidFill>
                  <a:srgbClr val="00FF00"/>
                </a:solidFill>
              </a:rPr>
              <a:t>SUBSCRIBE</a:t>
            </a:r>
            <a:r>
              <a:rPr lang="en"/>
              <a:t> (subscribe to a desired destination, which can be a queue or a topic)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b="1" lang="en">
                <a:solidFill>
                  <a:srgbClr val="00FF00"/>
                </a:solidFill>
              </a:rPr>
              <a:t>SEND</a:t>
            </a:r>
            <a:r>
              <a:rPr lang="en"/>
              <a:t> (send a message to the desired destination)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b="1" lang="en">
                <a:solidFill>
                  <a:srgbClr val="00FF00"/>
                </a:solidFill>
              </a:rPr>
              <a:t>UNSUBSCRIBE</a:t>
            </a:r>
            <a:r>
              <a:rPr lang="en"/>
              <a:t> (unsubscribe from a desired destination)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b="1" lang="en">
                <a:solidFill>
                  <a:srgbClr val="00FF00"/>
                </a:solidFill>
              </a:rPr>
              <a:t>DISCONNECT</a:t>
            </a:r>
            <a:r>
              <a:rPr lang="en"/>
              <a:t> (disconnect from server)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3"/>
          <p:cNvSpPr txBox="1"/>
          <p:nvPr/>
        </p:nvSpPr>
        <p:spPr>
          <a:xfrm>
            <a:off x="1297500" y="3266400"/>
            <a:ext cx="70389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➔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sent by server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◆"/>
            </a:pPr>
            <a:r>
              <a:rPr b="1" lang="en" sz="11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MESSAGE</a:t>
            </a: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(send a message to the client)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◆"/>
            </a:pPr>
            <a:r>
              <a:rPr b="1" lang="en" sz="11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ERROR</a:t>
            </a: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(something goes wrong)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Spring Boot with STOMP</a:t>
            </a:r>
            <a:endParaRPr/>
          </a:p>
        </p:txBody>
      </p:sp>
      <p:sp>
        <p:nvSpPr>
          <p:cNvPr id="215" name="Google Shape;215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to implement: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add </a:t>
            </a:r>
            <a:r>
              <a:rPr lang="en">
                <a:solidFill>
                  <a:srgbClr val="00FF00"/>
                </a:solidFill>
              </a:rPr>
              <a:t>spring-boot-starter-websocket</a:t>
            </a:r>
            <a:r>
              <a:rPr lang="en"/>
              <a:t> dependency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create configuration class that implements </a:t>
            </a:r>
            <a:r>
              <a:rPr lang="en">
                <a:solidFill>
                  <a:srgbClr val="00FF00"/>
                </a:solidFill>
              </a:rPr>
              <a:t>WebSocketMessageBrokerConfigurer</a:t>
            </a:r>
            <a:r>
              <a:rPr lang="en"/>
              <a:t> and implements at least the following two methods: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100"/>
              <a:buChar char="◆"/>
            </a:pPr>
            <a:r>
              <a:rPr lang="en">
                <a:solidFill>
                  <a:srgbClr val="00FF00"/>
                </a:solidFill>
              </a:rPr>
              <a:t>registerStompEndpoints</a:t>
            </a:r>
            <a:endParaRPr>
              <a:solidFill>
                <a:srgbClr val="00FF00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100"/>
              <a:buChar char="◆"/>
            </a:pPr>
            <a:r>
              <a:rPr lang="en">
                <a:solidFill>
                  <a:srgbClr val="00FF00"/>
                </a:solidFill>
              </a:rPr>
              <a:t>configureMessageBroker</a:t>
            </a:r>
            <a:endParaRPr>
              <a:solidFill>
                <a:srgbClr val="00FF00"/>
              </a:solidFill>
            </a:endParaRPr>
          </a:p>
        </p:txBody>
      </p:sp>
      <p:pic>
        <p:nvPicPr>
          <p:cNvPr id="216" name="Google Shape;2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8475" y="2707350"/>
            <a:ext cx="4035525" cy="2436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4.1 Handshake interceptor</a:t>
            </a:r>
            <a:endParaRPr/>
          </a:p>
        </p:txBody>
      </p:sp>
      <p:sp>
        <p:nvSpPr>
          <p:cNvPr id="222" name="Google Shape;222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interceptor for handshake websocket request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used for inspecting the handshake request / response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check user authorization  (by checking a particular query param or cookie)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Steps to implement: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create a new class that extends </a:t>
            </a:r>
            <a:r>
              <a:rPr lang="en">
                <a:solidFill>
                  <a:srgbClr val="00FF00"/>
                </a:solidFill>
              </a:rPr>
              <a:t>WebSocketHandshakeInterceptor</a:t>
            </a:r>
            <a:endParaRPr>
              <a:solidFill>
                <a:srgbClr val="00F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implement </a:t>
            </a:r>
            <a:r>
              <a:rPr lang="en">
                <a:solidFill>
                  <a:srgbClr val="00FF00"/>
                </a:solidFill>
              </a:rPr>
              <a:t>beforeHandshake</a:t>
            </a:r>
            <a:r>
              <a:rPr lang="en"/>
              <a:t> and / or </a:t>
            </a:r>
            <a:r>
              <a:rPr lang="en">
                <a:solidFill>
                  <a:srgbClr val="00FF00"/>
                </a:solidFill>
              </a:rPr>
              <a:t>afterHandshake </a:t>
            </a:r>
            <a:r>
              <a:rPr lang="en"/>
              <a:t>methods and implement desired logic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append any required information that is needed in next interceptors (using HttpSession)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register the interceptor using </a:t>
            </a:r>
            <a:r>
              <a:rPr lang="en">
                <a:solidFill>
                  <a:srgbClr val="00FF00"/>
                </a:solidFill>
              </a:rPr>
              <a:t>addInterceptor </a:t>
            </a:r>
            <a:r>
              <a:rPr lang="en"/>
              <a:t>method in </a:t>
            </a:r>
            <a:r>
              <a:rPr lang="en">
                <a:solidFill>
                  <a:srgbClr val="00FF00"/>
                </a:solidFill>
              </a:rPr>
              <a:t>registerStompEndpoints </a:t>
            </a:r>
            <a:r>
              <a:rPr lang="en"/>
              <a:t>method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4.2 Default Handshake handler</a:t>
            </a:r>
            <a:endParaRPr/>
          </a:p>
        </p:txBody>
      </p:sp>
      <p:sp>
        <p:nvSpPr>
          <p:cNvPr id="228" name="Google Shape;228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handler used for setting the User Principal on WebSocket session if the session should be authenticated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Steps to implement: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create a new class that extends </a:t>
            </a:r>
            <a:r>
              <a:rPr lang="en">
                <a:solidFill>
                  <a:srgbClr val="00FF00"/>
                </a:solidFill>
              </a:rPr>
              <a:t>DefaultHanshakeHandler</a:t>
            </a:r>
            <a:endParaRPr>
              <a:solidFill>
                <a:srgbClr val="00FF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implement </a:t>
            </a:r>
            <a:r>
              <a:rPr lang="en">
                <a:solidFill>
                  <a:srgbClr val="00FF00"/>
                </a:solidFill>
              </a:rPr>
              <a:t>determineUser</a:t>
            </a:r>
            <a:r>
              <a:rPr lang="en"/>
              <a:t> method</a:t>
            </a:r>
            <a:r>
              <a:rPr lang="en">
                <a:solidFill>
                  <a:srgbClr val="00FF00"/>
                </a:solidFill>
              </a:rPr>
              <a:t> </a:t>
            </a:r>
            <a:r>
              <a:rPr lang="en"/>
              <a:t>and implement desired logic for setting the Principal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register the handler using </a:t>
            </a:r>
            <a:r>
              <a:rPr lang="en">
                <a:solidFill>
                  <a:srgbClr val="00FF00"/>
                </a:solidFill>
              </a:rPr>
              <a:t>setHandshakeHandler </a:t>
            </a:r>
            <a:r>
              <a:rPr lang="en"/>
              <a:t>method in </a:t>
            </a:r>
            <a:r>
              <a:rPr lang="en">
                <a:solidFill>
                  <a:srgbClr val="00FF00"/>
                </a:solidFill>
              </a:rPr>
              <a:t>registerStompEndpoints </a:t>
            </a:r>
            <a:r>
              <a:rPr lang="en"/>
              <a:t>method</a:t>
            </a:r>
            <a:endParaRPr/>
          </a:p>
        </p:txBody>
      </p:sp>
    </p:spTree>
  </p:cSld>
  <p:clrMapOvr>
    <a:masterClrMapping/>
  </p:clrMapOvr>
  <p:transition spd="med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1297500" y="393750"/>
            <a:ext cx="70389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4.3 Channel interceptor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7"/>
          <p:cNvSpPr txBox="1"/>
          <p:nvPr>
            <p:ph idx="1" type="body"/>
          </p:nvPr>
        </p:nvSpPr>
        <p:spPr>
          <a:xfrm>
            <a:off x="1297500" y="1091975"/>
            <a:ext cx="7038900" cy="37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interceptor for implementing additional logic at STOMP frames level (e.g: CONNECT / SUBSCRIBE)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Use case: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two available topics: </a:t>
            </a:r>
            <a:r>
              <a:rPr i="1" lang="en"/>
              <a:t>/available-for-any-role</a:t>
            </a:r>
            <a:r>
              <a:rPr lang="en"/>
              <a:t>, </a:t>
            </a:r>
            <a:r>
              <a:rPr i="1" lang="en"/>
              <a:t>/available-for-admin-role</a:t>
            </a:r>
            <a:endParaRPr i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how to check if an authenticated user can subscribe to both?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u="sng"/>
              <a:t>Solution</a:t>
            </a:r>
            <a:r>
              <a:rPr lang="en"/>
              <a:t>: an interceptor that will check when SUBSCRIBE frame is sent if the user has desired role or not.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Steps to implement: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create a new class that implements </a:t>
            </a:r>
            <a:r>
              <a:rPr lang="en">
                <a:solidFill>
                  <a:srgbClr val="00FF00"/>
                </a:solidFill>
              </a:rPr>
              <a:t>ChannelInterceptor </a:t>
            </a:r>
            <a:r>
              <a:rPr lang="en"/>
              <a:t>and implement </a:t>
            </a:r>
            <a:r>
              <a:rPr i="1" lang="en">
                <a:solidFill>
                  <a:srgbClr val="00FF00"/>
                </a:solidFill>
              </a:rPr>
              <a:t>preSend </a:t>
            </a:r>
            <a:r>
              <a:rPr lang="en"/>
              <a:t>method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register the interceptor in </a:t>
            </a:r>
            <a:r>
              <a:rPr lang="en">
                <a:solidFill>
                  <a:srgbClr val="00FF00"/>
                </a:solidFill>
              </a:rPr>
              <a:t>configureClientInboundChannel</a:t>
            </a:r>
            <a:endParaRPr>
              <a:solidFill>
                <a:srgbClr val="00FF00"/>
              </a:solidFill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4.4 Error handling</a:t>
            </a:r>
            <a:endParaRPr/>
          </a:p>
        </p:txBody>
      </p:sp>
      <p:sp>
        <p:nvSpPr>
          <p:cNvPr id="240" name="Google Shape;240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3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3"/>
              <a:buChar char="➔"/>
            </a:pPr>
            <a:r>
              <a:rPr lang="en" sz="1302"/>
              <a:t>intercept current errors and return them in a standard format</a:t>
            </a:r>
            <a:endParaRPr sz="1302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302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302"/>
              <a:t>Steps to implement:</a:t>
            </a:r>
            <a:endParaRPr sz="1302"/>
          </a:p>
          <a:p>
            <a:pPr indent="-311308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303"/>
              <a:buChar char="➔"/>
            </a:pPr>
            <a:r>
              <a:rPr lang="en" sz="1302"/>
              <a:t>create a new class that extends </a:t>
            </a:r>
            <a:r>
              <a:rPr lang="en" sz="1302">
                <a:solidFill>
                  <a:srgbClr val="00FF00"/>
                </a:solidFill>
              </a:rPr>
              <a:t>StompSubProtocolErrorHandler </a:t>
            </a:r>
            <a:r>
              <a:rPr lang="en" sz="1302"/>
              <a:t>and implement </a:t>
            </a:r>
            <a:r>
              <a:rPr i="1" lang="en" sz="1302">
                <a:solidFill>
                  <a:srgbClr val="00FF00"/>
                </a:solidFill>
              </a:rPr>
              <a:t>handleInternal </a:t>
            </a:r>
            <a:r>
              <a:rPr lang="en" sz="1302"/>
              <a:t>method</a:t>
            </a:r>
            <a:endParaRPr sz="1302"/>
          </a:p>
          <a:p>
            <a:pPr indent="-311308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3"/>
              <a:buChar char="➔"/>
            </a:pPr>
            <a:r>
              <a:rPr lang="en" sz="1302"/>
              <a:t>register the interceptor using </a:t>
            </a:r>
            <a:r>
              <a:rPr lang="en" sz="1302">
                <a:solidFill>
                  <a:srgbClr val="00FF00"/>
                </a:solidFill>
              </a:rPr>
              <a:t>setErrorHandler </a:t>
            </a:r>
            <a:r>
              <a:rPr lang="en" sz="1302"/>
              <a:t>method in </a:t>
            </a:r>
            <a:r>
              <a:rPr lang="en" sz="1302">
                <a:solidFill>
                  <a:srgbClr val="00FF00"/>
                </a:solidFill>
              </a:rPr>
              <a:t>registerStompEndpoints </a:t>
            </a:r>
            <a:r>
              <a:rPr lang="en" sz="1302"/>
              <a:t>method</a:t>
            </a:r>
            <a:endParaRPr sz="1302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2"/>
              <a:t>CORS:</a:t>
            </a:r>
            <a:endParaRPr b="1" sz="1302"/>
          </a:p>
          <a:p>
            <a:pPr indent="-311308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303"/>
              <a:buChar char="➔"/>
            </a:pPr>
            <a:r>
              <a:rPr lang="en" sz="1302"/>
              <a:t>in order to restrict access, </a:t>
            </a:r>
            <a:r>
              <a:rPr lang="en" sz="1302">
                <a:solidFill>
                  <a:srgbClr val="00FF00"/>
                </a:solidFill>
              </a:rPr>
              <a:t>setAllowedOrigins </a:t>
            </a:r>
            <a:r>
              <a:rPr lang="en" sz="1302"/>
              <a:t>method can be used in </a:t>
            </a:r>
            <a:r>
              <a:rPr lang="en" sz="1302">
                <a:solidFill>
                  <a:srgbClr val="00FF00"/>
                </a:solidFill>
              </a:rPr>
              <a:t>registerStompEndpoints </a:t>
            </a:r>
            <a:r>
              <a:rPr lang="en" sz="1302"/>
              <a:t>method</a:t>
            </a:r>
            <a:endParaRPr sz="1302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302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302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302"/>
          </a:p>
        </p:txBody>
      </p:sp>
    </p:spTree>
  </p:cSld>
  <p:clrMapOvr>
    <a:masterClrMapping/>
  </p:clrMapOvr>
  <p:transition spd="med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5.1 Flow of messages Simple Broker </a:t>
            </a:r>
            <a:endParaRPr/>
          </a:p>
        </p:txBody>
      </p:sp>
      <p:pic>
        <p:nvPicPr>
          <p:cNvPr id="246" name="Google Shape;2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200" y="1452900"/>
            <a:ext cx="7583498" cy="328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Spring Boot with Simple Broker using one single instance</a:t>
            </a:r>
            <a:endParaRPr/>
          </a:p>
        </p:txBody>
      </p:sp>
      <p:pic>
        <p:nvPicPr>
          <p:cNvPr id="252" name="Google Shape;2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238" y="1517500"/>
            <a:ext cx="4035524" cy="29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3080000" dist="76200">
              <a:srgbClr val="000000">
                <a:alpha val="50000"/>
              </a:srgbClr>
            </a:outerShdw>
            <a:reflection blurRad="0" dir="5400000" dist="19050" endA="0" endPos="19000" fadeDir="5400012" kx="0" rotWithShape="0" algn="bl" stPos="0" sy="-100000" ky="0"/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if we want to scale the application?</a:t>
            </a:r>
            <a:endParaRPr/>
          </a:p>
        </p:txBody>
      </p:sp>
      <p:pic>
        <p:nvPicPr>
          <p:cNvPr id="258" name="Google Shape;2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424500"/>
            <a:ext cx="5991035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HTTP and WebSocket protocols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Spring Boot with </a:t>
            </a:r>
            <a:r>
              <a:rPr lang="en"/>
              <a:t>WebSocket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STOMP </a:t>
            </a:r>
            <a:r>
              <a:rPr lang="en"/>
              <a:t>(Simple Text Oriented Messaging Protocol)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Spring Boot with STOMP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Handshake interceptor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Default Handshake handler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Channel interceptor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Error handling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Flow of messages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Simple Broker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Relay Broker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Conclusions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5.2</a:t>
            </a:r>
            <a:r>
              <a:rPr lang="en"/>
              <a:t> Flow of messages Broker Relay</a:t>
            </a:r>
            <a:endParaRPr/>
          </a:p>
        </p:txBody>
      </p:sp>
      <p:pic>
        <p:nvPicPr>
          <p:cNvPr id="264" name="Google Shape;2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425" y="1672950"/>
            <a:ext cx="7461151" cy="3089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Spring Boot with Broker Relay using one single app instance without broker failover</a:t>
            </a:r>
            <a:endParaRPr/>
          </a:p>
        </p:txBody>
      </p:sp>
      <p:pic>
        <p:nvPicPr>
          <p:cNvPr id="270" name="Google Shape;27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238" y="1517500"/>
            <a:ext cx="4035524" cy="29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3080000" dist="76200">
              <a:srgbClr val="000000">
                <a:alpha val="50000"/>
              </a:srgbClr>
            </a:outerShdw>
            <a:reflection blurRad="0" dir="5400000" dist="19050" endA="0" endPos="19000" fadeDir="5400012" kx="0" rotWithShape="0" algn="bl" stPos="0" sy="-100000" ky="0"/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can scale up the system?</a:t>
            </a:r>
            <a:endParaRPr/>
          </a:p>
        </p:txBody>
      </p:sp>
      <p:pic>
        <p:nvPicPr>
          <p:cNvPr id="276" name="Google Shape;27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12" y="1307850"/>
            <a:ext cx="5887124" cy="3530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Spring Boot with Broker Relay using multiple instances without broker failover</a:t>
            </a:r>
            <a:endParaRPr/>
          </a:p>
        </p:txBody>
      </p:sp>
      <p:pic>
        <p:nvPicPr>
          <p:cNvPr id="282" name="Google Shape;28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238" y="1517500"/>
            <a:ext cx="4035524" cy="29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3080000" dist="76200">
              <a:srgbClr val="000000">
                <a:alpha val="50000"/>
              </a:srgbClr>
            </a:outerShdw>
            <a:reflection blurRad="0" dir="5400000" dist="19050" endA="0" endPos="19000" fadeDir="5400012" kx="0" rotWithShape="0" algn="bl" stPos="0" sy="-100000" ky="0"/>
          </a:effec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if the broker relay server is down?</a:t>
            </a:r>
            <a:endParaRPr/>
          </a:p>
        </p:txBody>
      </p:sp>
      <p:pic>
        <p:nvPicPr>
          <p:cNvPr id="288" name="Google Shape;28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6526648" cy="3775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Spring Boot with Broker Relay using multiple instances with broker failover</a:t>
            </a:r>
            <a:endParaRPr/>
          </a:p>
        </p:txBody>
      </p:sp>
      <p:pic>
        <p:nvPicPr>
          <p:cNvPr id="294" name="Google Shape;29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238" y="1517500"/>
            <a:ext cx="4035524" cy="29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3080000" dist="76200">
              <a:srgbClr val="000000">
                <a:alpha val="50000"/>
              </a:srgbClr>
            </a:outerShdw>
            <a:reflection blurRad="0" dir="5400000" dist="19050" endA="0" endPos="19000" fadeDir="5400012" kx="0" rotWithShape="0" algn="bl" stPos="0" sy="-100000" ky="0"/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 Conclusions</a:t>
            </a:r>
            <a:endParaRPr/>
          </a:p>
        </p:txBody>
      </p:sp>
      <p:sp>
        <p:nvSpPr>
          <p:cNvPr id="300" name="Google Shape;300;p3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WebSockets can be implemented in Spring Boot by: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using raw implementation (new handlers which extend one of the two default handlers: </a:t>
            </a:r>
            <a:r>
              <a:rPr lang="en">
                <a:solidFill>
                  <a:srgbClr val="00FF00"/>
                </a:solidFill>
              </a:rPr>
              <a:t>TextWebSocketHandler </a:t>
            </a:r>
            <a:r>
              <a:rPr lang="en"/>
              <a:t>or </a:t>
            </a:r>
            <a:r>
              <a:rPr lang="en">
                <a:solidFill>
                  <a:srgbClr val="00FF00"/>
                </a:solidFill>
              </a:rPr>
              <a:t>BinaryWebSocketHandler</a:t>
            </a:r>
            <a:r>
              <a:rPr lang="en"/>
              <a:t>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using STOMP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with Simple Broker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with Relay Broker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Other improvements (for ActiveMQ):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transport tuning in ActiveMq (switch to </a:t>
            </a:r>
            <a:r>
              <a:rPr i="1" lang="en"/>
              <a:t>nio transport</a:t>
            </a:r>
            <a:r>
              <a:rPr lang="en"/>
              <a:t>, adjust thread pools etc)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traffic </a:t>
            </a:r>
            <a:r>
              <a:rPr lang="en"/>
              <a:t>partitioning</a:t>
            </a:r>
            <a:r>
              <a:rPr lang="en"/>
              <a:t> in ActiveMQ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7. Q&amp;A</a:t>
            </a:r>
            <a:endParaRPr/>
          </a:p>
        </p:txBody>
      </p:sp>
      <p:pic>
        <p:nvPicPr>
          <p:cNvPr id="306" name="Google Shape;30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8113" y="1810350"/>
            <a:ext cx="2527775" cy="252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HTTP and WebSocket Protocols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58075"/>
            <a:ext cx="7038900" cy="2911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protocols used in client-server communication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HTTP:</a:t>
            </a:r>
            <a:endParaRPr b="1"/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unidirectional communication from client to server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URI scheme: </a:t>
            </a:r>
            <a:r>
              <a:rPr b="1" lang="en"/>
              <a:t>http</a:t>
            </a:r>
            <a:r>
              <a:rPr lang="en"/>
              <a:t> or </a:t>
            </a:r>
            <a:r>
              <a:rPr b="1" lang="en"/>
              <a:t>https</a:t>
            </a:r>
            <a:endParaRPr b="1"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s</a:t>
            </a:r>
            <a:r>
              <a:rPr lang="en"/>
              <a:t>tateless protocol that runs on top of TCP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message information encoded in ASCII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each HTTP message information contains: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lang="en"/>
              <a:t>protocol version (HTTP/1.1 / HTTP/2)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lang="en"/>
              <a:t>http method (GET / POST / PUT / POST etc)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lang="en"/>
              <a:t>http headers (Content-Type, Content-Length, Accept)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lang="en"/>
              <a:t>host information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◆"/>
            </a:pPr>
            <a:r>
              <a:rPr lang="en"/>
              <a:t>request body</a:t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6700" y="3890125"/>
            <a:ext cx="3338401" cy="1053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20000" fadeDir="5400012" kx="0" rotWithShape="0" algn="bl" stA="18000" stPos="0" sy="-100000" ky="0"/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HTTP and WebSocket Protocols</a:t>
            </a:r>
            <a:endParaRPr/>
          </a:p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1297500" y="1567550"/>
            <a:ext cx="7038900" cy="32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WebSocket: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bidirectional communication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URI scheme: </a:t>
            </a:r>
            <a:r>
              <a:rPr b="1" lang="en"/>
              <a:t>ws</a:t>
            </a:r>
            <a:r>
              <a:rPr lang="en"/>
              <a:t> or </a:t>
            </a:r>
            <a:r>
              <a:rPr b="1" lang="en"/>
              <a:t>wss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stateful protocol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Client sends a HTTP GET request with the following headers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Connection: Upgrade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Upgrade: websocket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Sec-WebSocket-Key: one time random value base64 encoded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Sec-WebSocket-Version: 13 (allowed value at this moment)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If server allowed the connection, it will respond with the following headers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Response code: Http 101 Switching Protocols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Upgrade: websocket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Connection: Upgrade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Connection is switched to WebSocket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HTTP and WebSocket Protocols</a:t>
            </a:r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375" y="1424325"/>
            <a:ext cx="7373152" cy="3323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10000" fadeDir="5400012" kx="0" rotWithShape="0" algn="bl" stA="80000" stPos="0" sy="-100000" ky="0"/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WebSocket use cases</a:t>
            </a:r>
            <a:endParaRPr/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329538" y="2437413"/>
            <a:ext cx="699700" cy="6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250841" y="4117550"/>
            <a:ext cx="857116" cy="75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6338" y="1261125"/>
            <a:ext cx="864562" cy="91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84760" y="3399300"/>
            <a:ext cx="789247" cy="69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8"/>
          <p:cNvSpPr txBox="1"/>
          <p:nvPr/>
        </p:nvSpPr>
        <p:spPr>
          <a:xfrm>
            <a:off x="1270675" y="3487850"/>
            <a:ext cx="38424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➔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real time web applications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1270675" y="4117575"/>
            <a:ext cx="38034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➔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IoT devices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18"/>
          <p:cNvSpPr txBox="1"/>
          <p:nvPr/>
        </p:nvSpPr>
        <p:spPr>
          <a:xfrm>
            <a:off x="1270675" y="2437425"/>
            <a:ext cx="37587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➔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chat applications (our case)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18"/>
          <p:cNvSpPr txBox="1"/>
          <p:nvPr/>
        </p:nvSpPr>
        <p:spPr>
          <a:xfrm>
            <a:off x="1297500" y="1386355"/>
            <a:ext cx="3625800" cy="6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➔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real time collaboration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2. Spring Boot with WebSocket</a:t>
            </a:r>
            <a:endParaRPr/>
          </a:p>
        </p:txBody>
      </p:sp>
      <p:sp>
        <p:nvSpPr>
          <p:cNvPr id="179" name="Google Shape;17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to implement: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add </a:t>
            </a:r>
            <a:r>
              <a:rPr lang="en">
                <a:solidFill>
                  <a:srgbClr val="00FF00"/>
                </a:solidFill>
              </a:rPr>
              <a:t>spring-boot-starter-websocket </a:t>
            </a:r>
            <a:r>
              <a:rPr lang="en"/>
              <a:t>dependency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implement one of the existing handlers: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i="1" lang="en"/>
              <a:t>text</a:t>
            </a:r>
            <a:r>
              <a:rPr lang="en"/>
              <a:t>: by extending </a:t>
            </a:r>
            <a:r>
              <a:rPr b="1" lang="en">
                <a:solidFill>
                  <a:srgbClr val="00FF00"/>
                </a:solidFill>
              </a:rPr>
              <a:t>TextWebSocketHandler</a:t>
            </a:r>
            <a:r>
              <a:rPr b="1" lang="en"/>
              <a:t> </a:t>
            </a:r>
            <a:r>
              <a:rPr lang="en"/>
              <a:t>class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i="1" lang="en"/>
              <a:t>b</a:t>
            </a:r>
            <a:r>
              <a:rPr i="1" lang="en"/>
              <a:t>inary</a:t>
            </a:r>
            <a:r>
              <a:rPr lang="en"/>
              <a:t>:  by extending </a:t>
            </a:r>
            <a:r>
              <a:rPr b="1" lang="en">
                <a:solidFill>
                  <a:srgbClr val="00FF00"/>
                </a:solidFill>
              </a:rPr>
              <a:t>BinaryWebSocketHandler</a:t>
            </a:r>
            <a:r>
              <a:rPr lang="en"/>
              <a:t> class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create new </a:t>
            </a:r>
            <a:r>
              <a:rPr b="1" lang="en"/>
              <a:t>WebSocketConfiguration</a:t>
            </a:r>
            <a:r>
              <a:rPr lang="en"/>
              <a:t> class that implements </a:t>
            </a:r>
            <a:r>
              <a:rPr b="1" lang="en">
                <a:solidFill>
                  <a:srgbClr val="00FF00"/>
                </a:solidFill>
              </a:rPr>
              <a:t>WebSocketConfigurer</a:t>
            </a:r>
            <a:endParaRPr b="1">
              <a:solidFill>
                <a:srgbClr val="00FF00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◆"/>
            </a:pPr>
            <a:r>
              <a:rPr lang="en"/>
              <a:t>i</a:t>
            </a:r>
            <a:r>
              <a:rPr lang="en"/>
              <a:t>mplement </a:t>
            </a:r>
            <a:r>
              <a:rPr b="1" lang="en">
                <a:solidFill>
                  <a:srgbClr val="00FF00"/>
                </a:solidFill>
              </a:rPr>
              <a:t>registerWebSocketHandlers</a:t>
            </a:r>
            <a:r>
              <a:rPr b="1" lang="en"/>
              <a:t> </a:t>
            </a:r>
            <a:r>
              <a:rPr lang="en"/>
              <a:t>method</a:t>
            </a:r>
            <a:endParaRPr/>
          </a:p>
        </p:txBody>
      </p:sp>
    </p:spTree>
  </p:cSld>
  <p:clrMapOvr>
    <a:masterClrMapping/>
  </p:clrMapOvr>
  <p:transition spd="med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Spring Boot with WebSocket</a:t>
            </a:r>
            <a:endParaRPr/>
          </a:p>
        </p:txBody>
      </p:sp>
      <p:pic>
        <p:nvPicPr>
          <p:cNvPr id="185" name="Google Shape;18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4238" y="1517500"/>
            <a:ext cx="4035524" cy="2911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3080000" dist="76200">
              <a:srgbClr val="000000">
                <a:alpha val="50000"/>
              </a:srgbClr>
            </a:outerShdw>
            <a:reflection blurRad="0" dir="5400000" dist="19050" endA="0" endPos="19000" fadeDir="5400012" kx="0" rotWithShape="0" algn="bl" stPos="0" sy="-100000" ky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STOMP (Simple Text Oriented Messaging Protocol)</a:t>
            </a:r>
            <a:endParaRPr/>
          </a:p>
        </p:txBody>
      </p:sp>
      <p:sp>
        <p:nvSpPr>
          <p:cNvPr id="191" name="Google Shape;191;p21"/>
          <p:cNvSpPr txBox="1"/>
          <p:nvPr>
            <p:ph idx="1" type="body"/>
          </p:nvPr>
        </p:nvSpPr>
        <p:spPr>
          <a:xfrm>
            <a:off x="1297500" y="15580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frame based protocol which assumes a reliable 2-way streaming network protocol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initially created for scripting languages like Ruby / Perl to connect to enterprise message brokers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communication between the client and the server will be done using frames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Frame components:</a:t>
            </a:r>
            <a:endParaRPr b="1"/>
          </a:p>
          <a:p>
            <a:pPr indent="-311150" lvl="0" marL="9144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command</a:t>
            </a:r>
            <a:endParaRPr b="1"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set of optional headers</a:t>
            </a:r>
            <a:endParaRPr b="1"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optional body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192" name="Google Shape;192;p21"/>
          <p:cNvSpPr/>
          <p:nvPr/>
        </p:nvSpPr>
        <p:spPr>
          <a:xfrm>
            <a:off x="5811125" y="2810625"/>
            <a:ext cx="1851600" cy="91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COMMAND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header1:value1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header2:value2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Body^@</a:t>
            </a:r>
            <a:endParaRPr sz="1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